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7" r:id="rId3"/>
    <p:sldId id="258" r:id="rId4"/>
    <p:sldId id="260" r:id="rId5"/>
    <p:sldId id="263" r:id="rId6"/>
    <p:sldId id="259" r:id="rId7"/>
    <p:sldId id="276" r:id="rId8"/>
    <p:sldId id="261" r:id="rId9"/>
    <p:sldId id="262" r:id="rId10"/>
    <p:sldId id="266" r:id="rId11"/>
    <p:sldId id="267" r:id="rId12"/>
    <p:sldId id="268" r:id="rId13"/>
    <p:sldId id="277" r:id="rId14"/>
    <p:sldId id="269" r:id="rId15"/>
    <p:sldId id="270" r:id="rId16"/>
    <p:sldId id="271" r:id="rId17"/>
    <p:sldId id="272"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75" d="100"/>
          <a:sy n="75" d="100"/>
        </p:scale>
        <p:origin x="10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B586AE4-E2FA-4BBC-B279-693BE5EF37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FA295C-A5BD-4044-AF97-0E83BE2D7840}" type="datetimeFigureOut">
              <a:rPr lang="en-US" smtClean="0"/>
              <a:t>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B586AE4-E2FA-4BBC-B279-693BE5EF3730}"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FFA295C-A5BD-4044-AF97-0E83BE2D7840}" type="datetimeFigureOut">
              <a:rPr lang="en-US" smtClean="0"/>
              <a:t>1/7/2016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586AE4-E2FA-4BBC-B279-693BE5EF37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Martin Luther King Jr.</a:t>
            </a:r>
            <a:endParaRPr lang="en-US" dirty="0"/>
          </a:p>
        </p:txBody>
      </p:sp>
      <p:sp>
        <p:nvSpPr>
          <p:cNvPr id="3" name="Subtitle 2"/>
          <p:cNvSpPr>
            <a:spLocks noGrp="1"/>
          </p:cNvSpPr>
          <p:nvPr>
            <p:ph type="subTitle" idx="1"/>
          </p:nvPr>
        </p:nvSpPr>
        <p:spPr>
          <a:xfrm>
            <a:off x="722376" y="3685032"/>
            <a:ext cx="7772400" cy="2334768"/>
          </a:xfrm>
        </p:spPr>
        <p:txBody>
          <a:bodyPr>
            <a:noAutofit/>
          </a:bodyPr>
          <a:lstStyle/>
          <a:p>
            <a:pPr algn="ctr"/>
            <a:r>
              <a:rPr lang="en-US" sz="4800" dirty="0" err="1" smtClean="0"/>
              <a:t>Birth:January</a:t>
            </a:r>
            <a:r>
              <a:rPr lang="en-US" sz="4800" dirty="0" smtClean="0"/>
              <a:t> </a:t>
            </a:r>
            <a:r>
              <a:rPr lang="en-US" sz="4800" dirty="0"/>
              <a:t>15, </a:t>
            </a:r>
            <a:r>
              <a:rPr lang="en-US" sz="4800" dirty="0">
                <a:solidFill>
                  <a:srgbClr val="FF0000"/>
                </a:solidFill>
              </a:rPr>
              <a:t>1929</a:t>
            </a:r>
            <a:r>
              <a:rPr lang="en-US" sz="4800" dirty="0"/>
              <a:t> </a:t>
            </a:r>
            <a:r>
              <a:rPr lang="en-US" sz="4800" dirty="0" smtClean="0"/>
              <a:t> Death: April </a:t>
            </a:r>
            <a:r>
              <a:rPr lang="en-US" sz="4800" dirty="0"/>
              <a:t>4, </a:t>
            </a:r>
            <a:r>
              <a:rPr lang="en-US" sz="4800" dirty="0">
                <a:solidFill>
                  <a:srgbClr val="FF0000"/>
                </a:solidFill>
              </a:rPr>
              <a:t>1968</a:t>
            </a:r>
          </a:p>
        </p:txBody>
      </p:sp>
    </p:spTree>
    <p:extLst>
      <p:ext uri="{BB962C8B-B14F-4D97-AF65-F5344CB8AC3E}">
        <p14:creationId xmlns:p14="http://schemas.microsoft.com/office/powerpoint/2010/main" val="254939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4525963"/>
          </a:xfrm>
        </p:spPr>
        <p:txBody>
          <a:bodyPr>
            <a:normAutofit/>
          </a:bodyPr>
          <a:lstStyle/>
          <a:p>
            <a:pPr marL="0" indent="0" algn="ctr">
              <a:buNone/>
            </a:pPr>
            <a:r>
              <a:rPr lang="en-US" sz="2400" dirty="0"/>
              <a:t>King was killed in </a:t>
            </a:r>
            <a:r>
              <a:rPr lang="en-US" sz="2400" dirty="0">
                <a:solidFill>
                  <a:srgbClr val="FF0000"/>
                </a:solidFill>
              </a:rPr>
              <a:t>Memphis</a:t>
            </a:r>
            <a:r>
              <a:rPr lang="en-US" sz="2400" dirty="0"/>
              <a:t>, Tennessee.  He was shot by a man who did not want black people to have the same rights as white people.  The killer escaped, but soon he was caught and sent to prison.  King’s wife, Coretta, and their four children were very, very sad.  But they were also brave.  They went to Memphis and took Martin’s place, leading a big march. </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382" y="3733800"/>
            <a:ext cx="4410075" cy="2924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412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11362"/>
          </a:xfrm>
        </p:spPr>
        <p:txBody>
          <a:bodyPr/>
          <a:lstStyle/>
          <a:p>
            <a:pPr algn="ctr"/>
            <a:r>
              <a:rPr lang="en-US" dirty="0" smtClean="0"/>
              <a:t>MLK Jr. Museum and </a:t>
            </a:r>
            <a:br>
              <a:rPr lang="en-US" dirty="0" smtClean="0"/>
            </a:br>
            <a:r>
              <a:rPr lang="en-US" dirty="0" smtClean="0"/>
              <a:t>Historic Site</a:t>
            </a:r>
            <a:br>
              <a:rPr lang="en-US" dirty="0" smtClean="0"/>
            </a:br>
            <a:r>
              <a:rPr lang="en-US" dirty="0" smtClean="0"/>
              <a:t>Atlanta, Georgia</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612036"/>
            <a:ext cx="2554584" cy="19903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3075" name="Picture 3" descr="IMG_21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859377"/>
            <a:ext cx="3110473" cy="34305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6" name="Picture 4" descr="IMG_21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057400"/>
            <a:ext cx="24384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7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914400"/>
            <a:ext cx="2971800" cy="4724400"/>
          </a:xfrm>
        </p:spPr>
        <p:txBody>
          <a:bodyPr>
            <a:noAutofit/>
          </a:bodyPr>
          <a:lstStyle/>
          <a:p>
            <a:pPr algn="ctr"/>
            <a:r>
              <a:rPr lang="en-US" sz="3500" dirty="0" smtClean="0"/>
              <a:t>Mural Art in Atlanta showing Martin Luther King’s family</a:t>
            </a:r>
            <a:endParaRPr lang="en-US" sz="35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62000" y="533400"/>
            <a:ext cx="4313035" cy="5746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folHlink"/>
                </a:solidFill>
              </a14:hiddenFill>
            </a:ext>
          </a:extLst>
        </p:spPr>
      </p:pic>
    </p:spTree>
    <p:extLst>
      <p:ext uri="{BB962C8B-B14F-4D97-AF65-F5344CB8AC3E}">
        <p14:creationId xmlns:p14="http://schemas.microsoft.com/office/powerpoint/2010/main" val="217800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8183880" cy="1051560"/>
          </a:xfrm>
        </p:spPr>
        <p:txBody>
          <a:bodyPr>
            <a:normAutofit fontScale="90000"/>
          </a:bodyPr>
          <a:lstStyle/>
          <a:p>
            <a:r>
              <a:rPr lang="en-US" dirty="0" smtClean="0"/>
              <a:t>Mural art in Atlanta showing a protest march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17821"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591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163762"/>
          </a:xfrm>
        </p:spPr>
        <p:txBody>
          <a:bodyPr>
            <a:normAutofit fontScale="90000"/>
          </a:bodyPr>
          <a:lstStyle/>
          <a:p>
            <a:r>
              <a:rPr lang="en-US" b="1" u="sng" dirty="0" smtClean="0"/>
              <a:t>Ebenezer Baptist Church</a:t>
            </a:r>
            <a:r>
              <a:rPr lang="en-US" dirty="0" smtClean="0"/>
              <a:t/>
            </a:r>
            <a:br>
              <a:rPr lang="en-US" dirty="0" smtClean="0"/>
            </a:br>
            <a:r>
              <a:rPr lang="en-US" dirty="0" smtClean="0"/>
              <a:t>Martin Luther King Jr. was the </a:t>
            </a:r>
            <a:r>
              <a:rPr lang="en-US" dirty="0" smtClean="0">
                <a:solidFill>
                  <a:srgbClr val="FF0000"/>
                </a:solidFill>
              </a:rPr>
              <a:t>pastor</a:t>
            </a:r>
            <a:r>
              <a:rPr lang="en-US" dirty="0" smtClean="0"/>
              <a:t>, and so was his dad and grandfather. </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3400" y="2895600"/>
            <a:ext cx="3932238" cy="295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00600" y="1981200"/>
            <a:ext cx="3738712" cy="4389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2090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inside of Ebenezer Baptist Church.</a:t>
            </a:r>
            <a:endParaRPr lang="en-US" dirty="0"/>
          </a:p>
        </p:txBody>
      </p:sp>
      <p:sp>
        <p:nvSpPr>
          <p:cNvPr id="5" name="Content Placeholder 4"/>
          <p:cNvSpPr>
            <a:spLocks noGrp="1"/>
          </p:cNvSpPr>
          <p:nvPr>
            <p:ph sz="half" idx="1"/>
          </p:nvPr>
        </p:nvSpPr>
        <p:spPr/>
        <p:txBody>
          <a:bodyPr/>
          <a:lstStyle/>
          <a:p>
            <a:endParaRPr lang="en-US"/>
          </a:p>
        </p:txBody>
      </p:sp>
      <p:pic>
        <p:nvPicPr>
          <p:cNvPr id="614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644236"/>
            <a:ext cx="3571429" cy="3695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4132407" cy="3259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10307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02" y="685800"/>
            <a:ext cx="8229600" cy="1143000"/>
          </a:xfrm>
        </p:spPr>
        <p:txBody>
          <a:bodyPr>
            <a:normAutofit fontScale="90000"/>
          </a:bodyPr>
          <a:lstStyle/>
          <a:p>
            <a:r>
              <a:rPr lang="en-US" dirty="0" smtClean="0"/>
              <a:t>The burial site of Reverend Martin Luther King Jr. and his wife Coretta King. </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870" y="2334849"/>
            <a:ext cx="4198578" cy="3151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folHlink"/>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098" y="2286000"/>
            <a:ext cx="4109078"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folHlink"/>
                </a:solidFill>
              </a14:hiddenFill>
            </a:ext>
          </a:extLst>
        </p:spPr>
      </p:pic>
    </p:spTree>
    <p:extLst>
      <p:ext uri="{BB962C8B-B14F-4D97-AF65-F5344CB8AC3E}">
        <p14:creationId xmlns:p14="http://schemas.microsoft.com/office/powerpoint/2010/main" val="332666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880" cy="1051560"/>
          </a:xfrm>
        </p:spPr>
        <p:txBody>
          <a:bodyPr>
            <a:normAutofit/>
          </a:bodyPr>
          <a:lstStyle/>
          <a:p>
            <a:r>
              <a:rPr lang="en-US" dirty="0" smtClean="0"/>
              <a:t>Words of Martin Luther King</a:t>
            </a:r>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6084887"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022257" cy="31162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47963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27" y="13855"/>
            <a:ext cx="8839200" cy="8248412"/>
          </a:xfrm>
          <a:prstGeom prst="rect">
            <a:avLst/>
          </a:prstGeom>
          <a:noFill/>
        </p:spPr>
        <p:txBody>
          <a:bodyPr wrap="square" rtlCol="0">
            <a:spAutoFit/>
          </a:bodyPr>
          <a:lstStyle/>
          <a:p>
            <a:r>
              <a:rPr lang="en-US" dirty="0" smtClean="0"/>
              <a:t>Name:</a:t>
            </a:r>
          </a:p>
          <a:p>
            <a:endParaRPr lang="en-US" dirty="0"/>
          </a:p>
          <a:p>
            <a:pPr algn="ctr"/>
            <a:r>
              <a:rPr lang="en-US" sz="2800" dirty="0" smtClean="0"/>
              <a:t>MLK Notes Sheet</a:t>
            </a:r>
          </a:p>
          <a:p>
            <a:endParaRPr lang="en-US" dirty="0"/>
          </a:p>
          <a:p>
            <a:pPr marL="342900" indent="-342900">
              <a:buAutoNum type="arabicPeriod"/>
            </a:pPr>
            <a:r>
              <a:rPr lang="en-US" sz="2000" dirty="0" smtClean="0"/>
              <a:t>MLK was born in ________ and died in __________. </a:t>
            </a:r>
          </a:p>
          <a:p>
            <a:pPr marL="342900" indent="-342900">
              <a:buAutoNum type="arabicPeriod"/>
            </a:pPr>
            <a:r>
              <a:rPr lang="en-US" sz="2000" dirty="0" smtClean="0"/>
              <a:t>Martin Luther’s family called him __________.  M.L. liked to tell people the _____________. </a:t>
            </a:r>
          </a:p>
          <a:p>
            <a:pPr marL="342900" indent="-342900">
              <a:buAutoNum type="arabicPeriod"/>
            </a:pPr>
            <a:r>
              <a:rPr lang="en-US" sz="2000" dirty="0" smtClean="0"/>
              <a:t>At one time, black and white people were _________________.  A brave woman named ______  _______ refused to allow segregation.</a:t>
            </a:r>
          </a:p>
          <a:p>
            <a:pPr marL="342900" indent="-342900">
              <a:buAutoNum type="arabicPeriod"/>
            </a:pPr>
            <a:r>
              <a:rPr lang="en-US" sz="2000" dirty="0"/>
              <a:t>Martin King traveled almost all the time, to help with </a:t>
            </a:r>
            <a:r>
              <a:rPr lang="en-US" sz="2000" dirty="0" smtClean="0"/>
              <a:t>__________  _________ </a:t>
            </a:r>
            <a:r>
              <a:rPr lang="en-US" sz="2000" dirty="0"/>
              <a:t>in different </a:t>
            </a:r>
            <a:r>
              <a:rPr lang="en-US" sz="2000" dirty="0" smtClean="0"/>
              <a:t>places.  He knew the biggest problem was to keep the marches free from ________ and stay ______________. </a:t>
            </a:r>
          </a:p>
          <a:p>
            <a:pPr marL="342900" indent="-342900">
              <a:buAutoNum type="arabicPeriod"/>
            </a:pPr>
            <a:r>
              <a:rPr lang="en-US" sz="2000" dirty="0"/>
              <a:t>Many marchers </a:t>
            </a:r>
            <a:r>
              <a:rPr lang="en-US" sz="2000" dirty="0" smtClean="0"/>
              <a:t>__________ </a:t>
            </a:r>
            <a:r>
              <a:rPr lang="en-US" sz="2000" dirty="0"/>
              <a:t>as they walked</a:t>
            </a:r>
            <a:r>
              <a:rPr lang="en-US" sz="2000" dirty="0" smtClean="0"/>
              <a:t>.</a:t>
            </a:r>
          </a:p>
          <a:p>
            <a:pPr marL="342900" indent="-342900">
              <a:buAutoNum type="arabicPeriod"/>
            </a:pPr>
            <a:r>
              <a:rPr lang="en-US" sz="2000" dirty="0" smtClean="0"/>
              <a:t>___________________ </a:t>
            </a:r>
            <a:r>
              <a:rPr lang="en-US" sz="2000" dirty="0"/>
              <a:t>were put in jail for marching, too</a:t>
            </a:r>
            <a:r>
              <a:rPr lang="en-US" sz="2000" dirty="0" smtClean="0"/>
              <a:t>.</a:t>
            </a:r>
          </a:p>
          <a:p>
            <a:pPr marL="342900" indent="-342900">
              <a:buAutoNum type="arabicPeriod"/>
            </a:pPr>
            <a:r>
              <a:rPr lang="en-US" sz="2000" dirty="0"/>
              <a:t>King wanted poor people-both </a:t>
            </a:r>
            <a:r>
              <a:rPr lang="en-US" sz="2000" dirty="0" smtClean="0"/>
              <a:t>__________ </a:t>
            </a:r>
            <a:r>
              <a:rPr lang="en-US" sz="2000" dirty="0"/>
              <a:t>and </a:t>
            </a:r>
            <a:r>
              <a:rPr lang="en-US" sz="2000" dirty="0" smtClean="0"/>
              <a:t>___________-to </a:t>
            </a:r>
            <a:r>
              <a:rPr lang="en-US" sz="2000" dirty="0"/>
              <a:t>get better </a:t>
            </a:r>
            <a:r>
              <a:rPr lang="en-US" sz="2000" dirty="0" smtClean="0"/>
              <a:t>_____________ </a:t>
            </a:r>
            <a:r>
              <a:rPr lang="en-US" sz="2000" dirty="0"/>
              <a:t>and better </a:t>
            </a:r>
            <a:r>
              <a:rPr lang="en-US" sz="2000" dirty="0" smtClean="0"/>
              <a:t>_____________. </a:t>
            </a:r>
          </a:p>
          <a:p>
            <a:pPr marL="342900" indent="-342900">
              <a:buAutoNum type="arabicPeriod"/>
            </a:pPr>
            <a:r>
              <a:rPr lang="en-US" sz="2000" dirty="0"/>
              <a:t>King was killed in </a:t>
            </a:r>
            <a:r>
              <a:rPr lang="en-US" sz="2000" dirty="0" smtClean="0"/>
              <a:t>_______________, Tennessee.</a:t>
            </a:r>
          </a:p>
          <a:p>
            <a:pPr marL="342900" indent="-342900">
              <a:buAutoNum type="arabicPeriod"/>
            </a:pPr>
            <a:r>
              <a:rPr lang="en-US" sz="2000" dirty="0" smtClean="0"/>
              <a:t>Martin was a ___________ of Ebenezer Baptist church, and so was his ____________ and ________________. </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endParaRPr lang="en-US" dirty="0"/>
          </a:p>
          <a:p>
            <a:endParaRPr lang="en-US" dirty="0"/>
          </a:p>
        </p:txBody>
      </p:sp>
    </p:spTree>
    <p:extLst>
      <p:ext uri="{BB962C8B-B14F-4D97-AF65-F5344CB8AC3E}">
        <p14:creationId xmlns:p14="http://schemas.microsoft.com/office/powerpoint/2010/main" val="149828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0" y="304800"/>
            <a:ext cx="3048000" cy="6248400"/>
          </a:xfrm>
        </p:spPr>
        <p:txBody>
          <a:bodyPr>
            <a:noAutofit/>
          </a:bodyPr>
          <a:lstStyle/>
          <a:p>
            <a:pPr algn="ctr"/>
            <a:r>
              <a:rPr lang="en-US" sz="2000" b="1" dirty="0"/>
              <a:t>Martin’s family called him </a:t>
            </a:r>
            <a:r>
              <a:rPr lang="en-US" sz="2000" b="1" dirty="0">
                <a:solidFill>
                  <a:srgbClr val="FF0000"/>
                </a:solidFill>
              </a:rPr>
              <a:t>“M.L.”  </a:t>
            </a:r>
            <a:r>
              <a:rPr lang="en-US" sz="2000" b="1" dirty="0"/>
              <a:t>He was a very bright boy, and everyone was amazed at what a good memory he had.  His parents got him into first grade when he was five, instead of six.  But M.L. liked to tell people the </a:t>
            </a:r>
            <a:r>
              <a:rPr lang="en-US" sz="2000" b="1" dirty="0">
                <a:solidFill>
                  <a:srgbClr val="FF0000"/>
                </a:solidFill>
              </a:rPr>
              <a:t>truth</a:t>
            </a:r>
            <a:r>
              <a:rPr lang="en-US" sz="2000" b="1" dirty="0"/>
              <a:t>.  When he admitted to the teacher that he was only five, he was told he had to wait another </a:t>
            </a:r>
            <a:r>
              <a:rPr lang="en-US" sz="2000" b="1" dirty="0" smtClean="0"/>
              <a:t>year. </a:t>
            </a:r>
            <a:endParaRPr lang="en-US" sz="2000" b="1" dirty="0"/>
          </a:p>
        </p:txBody>
      </p:sp>
      <p:sp>
        <p:nvSpPr>
          <p:cNvPr id="3" name="Content Placeholder 2"/>
          <p:cNvSpPr>
            <a:spLocks noGrp="1"/>
          </p:cNvSpPr>
          <p:nvPr>
            <p:ph sz="half" idx="1"/>
          </p:nvPr>
        </p:nvSpPr>
        <p:spPr/>
        <p:txBody>
          <a:bodyPr/>
          <a:lstStyle/>
          <a:p>
            <a:pPr marL="0" indent="0" algn="ctr">
              <a:buNone/>
            </a:pPr>
            <a:r>
              <a:rPr lang="en-US" sz="2800" b="1" dirty="0" smtClean="0"/>
              <a:t>	</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071" y="685800"/>
            <a:ext cx="4313853" cy="55626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35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305800" cy="3886200"/>
          </a:xfrm>
        </p:spPr>
        <p:txBody>
          <a:bodyPr>
            <a:normAutofit/>
          </a:bodyPr>
          <a:lstStyle/>
          <a:p>
            <a:pPr marL="0" indent="0" algn="ctr">
              <a:buNone/>
            </a:pPr>
            <a:r>
              <a:rPr lang="en-US" sz="2100" b="1" dirty="0"/>
              <a:t>Daddy King was strict, and the three King children had to memorize parts of the Bible and recite them at dinner every day.  But M.L.’s grandmother Jennie was very gentle, and she laughed a lot, too.  M.L. loved her very much and called her “Mama”.  Once, he and his brother A.D. were horsing around, sliding down the banister.  They knocked Mama over, and M.L. though they had killed her.  He was so upset that he ran to an upstairs window and jumped out, falling 12 feet to the ground.  Luckily, he wasn’t hurt.  Neither, as it turned out, was Mama.  </a:t>
            </a:r>
            <a:endParaRPr lang="en-US" sz="2100" dirty="0"/>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93836"/>
            <a:ext cx="39624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29400" y="4038600"/>
            <a:ext cx="1676400" cy="1938992"/>
          </a:xfrm>
          <a:prstGeom prst="rect">
            <a:avLst/>
          </a:prstGeom>
          <a:noFill/>
        </p:spPr>
        <p:txBody>
          <a:bodyPr wrap="square" rtlCol="0">
            <a:spAutoFit/>
          </a:bodyPr>
          <a:lstStyle/>
          <a:p>
            <a:pPr algn="ctr"/>
            <a:r>
              <a:rPr lang="en-US" sz="2400" dirty="0" smtClean="0"/>
              <a:t>Martin Luther King Sr.  </a:t>
            </a:r>
          </a:p>
          <a:p>
            <a:pPr algn="ctr"/>
            <a:r>
              <a:rPr lang="en-US" sz="2400" dirty="0" smtClean="0"/>
              <a:t>“Daddy King”</a:t>
            </a:r>
            <a:endParaRPr lang="en-US" sz="2400" dirty="0"/>
          </a:p>
        </p:txBody>
      </p:sp>
    </p:spTree>
    <p:extLst>
      <p:ext uri="{BB962C8B-B14F-4D97-AF65-F5344CB8AC3E}">
        <p14:creationId xmlns:p14="http://schemas.microsoft.com/office/powerpoint/2010/main" val="20275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4525963"/>
          </a:xfrm>
        </p:spPr>
        <p:txBody>
          <a:bodyPr>
            <a:normAutofit/>
          </a:bodyPr>
          <a:lstStyle/>
          <a:p>
            <a:pPr marL="0" indent="0" algn="ctr">
              <a:buNone/>
            </a:pPr>
            <a:r>
              <a:rPr lang="en-US" sz="2200" b="1" dirty="0"/>
              <a:t>Back when black and white people were </a:t>
            </a:r>
            <a:r>
              <a:rPr lang="en-US" sz="2200" b="1" dirty="0">
                <a:solidFill>
                  <a:srgbClr val="FF0000"/>
                </a:solidFill>
              </a:rPr>
              <a:t>segregated</a:t>
            </a:r>
            <a:r>
              <a:rPr lang="en-US" sz="2200" b="1" dirty="0"/>
              <a:t>, blacks had to sit in the back of the bus– and stand up whenever whites wanted those seats, too.  One day, in a full bus, a brave woman named </a:t>
            </a:r>
            <a:r>
              <a:rPr lang="en-US" sz="2200" b="1" dirty="0">
                <a:solidFill>
                  <a:srgbClr val="FF0000"/>
                </a:solidFill>
              </a:rPr>
              <a:t>Rosa Parks </a:t>
            </a:r>
            <a:r>
              <a:rPr lang="en-US" sz="2200" b="1" dirty="0"/>
              <a:t>told the driver she wouldn't give her seat to a white person.  The police took her to jail.  All the black people in town were so proud of Mrs. Parks that they refused to ride the buses again the law was changed.  They asked Martin to speak for them in this struggle to change the law.  </a:t>
            </a:r>
            <a:endParaRPr lang="en-US" sz="2200" dirty="0"/>
          </a:p>
          <a:p>
            <a:endParaRPr lang="en-US" sz="2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47655"/>
            <a:ext cx="200977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59382"/>
            <a:ext cx="3641907" cy="255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054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rmAutofit/>
          </a:bodyPr>
          <a:lstStyle/>
          <a:p>
            <a:pPr marL="0" indent="0">
              <a:buNone/>
            </a:pPr>
            <a:r>
              <a:rPr lang="en-US" sz="2200" b="1" dirty="0"/>
              <a:t>Martin King traveled almost all the time, to help with </a:t>
            </a:r>
            <a:r>
              <a:rPr lang="en-US" sz="2200" b="1" dirty="0">
                <a:solidFill>
                  <a:srgbClr val="FF0000"/>
                </a:solidFill>
              </a:rPr>
              <a:t>protest marches</a:t>
            </a:r>
            <a:r>
              <a:rPr lang="en-US" sz="2200" b="1" dirty="0"/>
              <a:t> in different places.  He didn’t get to see his children as often as he wanted to.  He didn’t get enough sleep, because there were always new problems.  The hardest problem was to keep the marches free from </a:t>
            </a:r>
            <a:r>
              <a:rPr lang="en-US" sz="2200" b="1" dirty="0">
                <a:solidFill>
                  <a:srgbClr val="FF0000"/>
                </a:solidFill>
              </a:rPr>
              <a:t>violence</a:t>
            </a:r>
            <a:r>
              <a:rPr lang="en-US" sz="2200" b="1" dirty="0"/>
              <a:t>.  King knew that peaceful marches would change the old laws, and that righting would only slow things down.  So he talked to people all over, asking them to stay </a:t>
            </a:r>
            <a:r>
              <a:rPr lang="en-US" sz="2200" b="1" dirty="0">
                <a:solidFill>
                  <a:srgbClr val="FF0000"/>
                </a:solidFill>
              </a:rPr>
              <a:t>peaceful</a:t>
            </a:r>
            <a:r>
              <a:rPr lang="en-US" sz="2200" b="1" dirty="0"/>
              <a:t>.  </a:t>
            </a:r>
            <a:endParaRPr lang="en-US" sz="2200" dirty="0"/>
          </a:p>
          <a:p>
            <a:endParaRPr lang="en-US"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62706"/>
            <a:ext cx="4295775" cy="2510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27450"/>
            <a:ext cx="3494087" cy="298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475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rmAutofit/>
          </a:bodyPr>
          <a:lstStyle/>
          <a:p>
            <a:pPr marL="0" indent="0" algn="ctr">
              <a:buNone/>
            </a:pPr>
            <a:r>
              <a:rPr lang="en-US" b="1" dirty="0"/>
              <a:t>Protest marches often went on for miles, in heat or cold.  The people got very tired, but they knew that what they were doing was right.  They knew that if they kept going, America would change its old, unfair laws.  </a:t>
            </a:r>
            <a:endParaRPr lang="en-US" dirty="0"/>
          </a:p>
          <a:p>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6067425"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00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457200"/>
            <a:ext cx="8229600" cy="3048000"/>
          </a:xfrm>
        </p:spPr>
        <p:txBody>
          <a:bodyPr>
            <a:normAutofit/>
          </a:bodyPr>
          <a:lstStyle/>
          <a:p>
            <a:pPr marL="0" indent="0" algn="ctr">
              <a:buNone/>
            </a:pPr>
            <a:r>
              <a:rPr lang="en-US" sz="2200" b="1" dirty="0" smtClean="0"/>
              <a:t>Many marchers</a:t>
            </a:r>
            <a:r>
              <a:rPr lang="en-US" sz="2200" b="1" dirty="0" smtClean="0">
                <a:solidFill>
                  <a:srgbClr val="FF0000"/>
                </a:solidFill>
              </a:rPr>
              <a:t> sang </a:t>
            </a:r>
            <a:r>
              <a:rPr lang="en-US" sz="2200" b="1" dirty="0" smtClean="0"/>
              <a:t>as they walked.  Singing gave them energy and reminded them that they were working together.  They made up new songs about rights and freedoms, and soon these songs could be heard all over the country. </a:t>
            </a:r>
          </a:p>
          <a:p>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981700" cy="40195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178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525963"/>
          </a:xfrm>
        </p:spPr>
        <p:txBody>
          <a:bodyPr/>
          <a:lstStyle/>
          <a:p>
            <a:pPr marL="0" indent="0">
              <a:buNone/>
            </a:pPr>
            <a:r>
              <a:rPr lang="en-US" sz="2100" dirty="0"/>
              <a:t>More and more people joined Martin King in protests.  They marched through many cities, and often the police got angry.  King was arrested fourteen times! Grown-ups weren’t the only ones arrested.  </a:t>
            </a:r>
            <a:r>
              <a:rPr lang="en-US" sz="2100" dirty="0">
                <a:solidFill>
                  <a:srgbClr val="FF0000"/>
                </a:solidFill>
              </a:rPr>
              <a:t>Children</a:t>
            </a:r>
            <a:r>
              <a:rPr lang="en-US" sz="2100" dirty="0"/>
              <a:t> were put in jail for marching, too.  When people around the country saw so many children protesting for civil rights-and getting locked in jail for it-they knew the old laws had to change. </a:t>
            </a:r>
          </a:p>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4419600" cy="2957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43200"/>
            <a:ext cx="4041775"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68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rmAutofit/>
          </a:bodyPr>
          <a:lstStyle/>
          <a:p>
            <a:pPr marL="0" indent="0" algn="ctr">
              <a:buNone/>
            </a:pPr>
            <a:r>
              <a:rPr lang="en-US" sz="2400" dirty="0"/>
              <a:t>King wanted poor people-both </a:t>
            </a:r>
            <a:r>
              <a:rPr lang="en-US" sz="2400" dirty="0">
                <a:solidFill>
                  <a:srgbClr val="FF0000"/>
                </a:solidFill>
              </a:rPr>
              <a:t>black</a:t>
            </a:r>
            <a:r>
              <a:rPr lang="en-US" sz="2400" dirty="0"/>
              <a:t> and </a:t>
            </a:r>
            <a:r>
              <a:rPr lang="en-US" sz="2400" dirty="0">
                <a:solidFill>
                  <a:srgbClr val="FF0000"/>
                </a:solidFill>
              </a:rPr>
              <a:t>white</a:t>
            </a:r>
            <a:r>
              <a:rPr lang="en-US" sz="2400" dirty="0"/>
              <a:t>-to get better </a:t>
            </a:r>
            <a:r>
              <a:rPr lang="en-US" sz="2400" dirty="0">
                <a:solidFill>
                  <a:srgbClr val="FF0000"/>
                </a:solidFill>
              </a:rPr>
              <a:t>schools</a:t>
            </a:r>
            <a:r>
              <a:rPr lang="en-US" sz="2400" dirty="0"/>
              <a:t> and better </a:t>
            </a:r>
            <a:r>
              <a:rPr lang="en-US" sz="2400" dirty="0">
                <a:solidFill>
                  <a:srgbClr val="FF0000"/>
                </a:solidFill>
              </a:rPr>
              <a:t>jobs</a:t>
            </a:r>
            <a:r>
              <a:rPr lang="en-US" sz="2400" dirty="0"/>
              <a:t>.  He began asking poor people from all over the country to go to Washington D.C., and stay there, outdoors, until our government finally listened to them.  King wanted thousands of people to go there, and to tie up traffic until they got better jobs.  People were just starting to go and stay in Washington, when King was killed. </a:t>
            </a:r>
          </a:p>
          <a:p>
            <a:endParaRPr lang="en-US" sz="28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733800"/>
            <a:ext cx="44958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5093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346</TotalTime>
  <Words>927</Words>
  <Application>Microsoft Office PowerPoint</Application>
  <PresentationFormat>On-screen Show (4:3)</PresentationFormat>
  <Paragraphs>38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Verdana</vt:lpstr>
      <vt:lpstr>Wingdings 2</vt:lpstr>
      <vt:lpstr>Aspect</vt:lpstr>
      <vt:lpstr>Martin Luther King Jr.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MLK Jr. Museum and  Historic Site Atlanta, Georgia</vt:lpstr>
      <vt:lpstr>Mural Art in Atlanta showing Martin Luther King’s family</vt:lpstr>
      <vt:lpstr>Mural art in Atlanta showing a protest march</vt:lpstr>
      <vt:lpstr>Ebenezer Baptist Church Martin Luther King Jr. was the pastor, and so was his dad and grandfather. </vt:lpstr>
      <vt:lpstr>The inside of Ebenezer Baptist Church.</vt:lpstr>
      <vt:lpstr>The burial site of Reverend Martin Luther King Jr. and his wife Coretta King. </vt:lpstr>
      <vt:lpstr>Words of Martin Luther King</vt:lpstr>
      <vt:lpstr>PowerPoint Presentation</vt:lpstr>
    </vt:vector>
  </TitlesOfParts>
  <Company>Midland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Hayes</dc:creator>
  <cp:lastModifiedBy>Alissa Kloster</cp:lastModifiedBy>
  <cp:revision>12</cp:revision>
  <cp:lastPrinted>2013-01-17T13:34:42Z</cp:lastPrinted>
  <dcterms:created xsi:type="dcterms:W3CDTF">2013-01-15T19:50:38Z</dcterms:created>
  <dcterms:modified xsi:type="dcterms:W3CDTF">2016-01-07T20:56:39Z</dcterms:modified>
</cp:coreProperties>
</file>